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8" r:id="rId6"/>
    <p:sldId id="260" r:id="rId7"/>
    <p:sldId id="262" r:id="rId8"/>
    <p:sldId id="263" r:id="rId9"/>
    <p:sldId id="265" r:id="rId10"/>
    <p:sldId id="270" r:id="rId11"/>
    <p:sldId id="264" r:id="rId12"/>
    <p:sldId id="269" r:id="rId13"/>
    <p:sldId id="267" r:id="rId14"/>
  </p:sldIdLst>
  <p:sldSz cx="12192000" cy="6858000"/>
  <p:notesSz cx="6858000" cy="9144000"/>
  <p:embeddedFontLst>
    <p:embeddedFont>
      <p:font typeface="Work Sans"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1FC26E11-6FAA-BFA0-AEB7-CC5A09E13878}"/>
            </a:ext>
          </a:extLst>
        </p:cNvPr>
        <p:cNvGrpSpPr/>
        <p:nvPr/>
      </p:nvGrpSpPr>
      <p:grpSpPr>
        <a:xfrm>
          <a:off x="0" y="0"/>
          <a:ext cx="0" cy="0"/>
          <a:chOff x="0" y="0"/>
          <a:chExt cx="0" cy="0"/>
        </a:xfrm>
      </p:grpSpPr>
      <p:sp>
        <p:nvSpPr>
          <p:cNvPr id="165" name="Google Shape;165;p14:notes">
            <a:extLst>
              <a:ext uri="{FF2B5EF4-FFF2-40B4-BE49-F238E27FC236}">
                <a16:creationId xmlns:a16="http://schemas.microsoft.com/office/drawing/2014/main" id="{6442C6F0-D1D0-C7E2-A30F-210DDEE420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a:extLst>
              <a:ext uri="{FF2B5EF4-FFF2-40B4-BE49-F238E27FC236}">
                <a16:creationId xmlns:a16="http://schemas.microsoft.com/office/drawing/2014/main" id="{DA3166B8-518E-2DEF-EFA0-0A964D80DA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94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B3BAEC59-A706-D0B3-CC27-FC6BA93ACD5D}"/>
            </a:ext>
          </a:extLst>
        </p:cNvPr>
        <p:cNvGrpSpPr/>
        <p:nvPr/>
      </p:nvGrpSpPr>
      <p:grpSpPr>
        <a:xfrm>
          <a:off x="0" y="0"/>
          <a:ext cx="0" cy="0"/>
          <a:chOff x="0" y="0"/>
          <a:chExt cx="0" cy="0"/>
        </a:xfrm>
      </p:grpSpPr>
      <p:sp>
        <p:nvSpPr>
          <p:cNvPr id="158" name="Google Shape;158;p13:notes">
            <a:extLst>
              <a:ext uri="{FF2B5EF4-FFF2-40B4-BE49-F238E27FC236}">
                <a16:creationId xmlns:a16="http://schemas.microsoft.com/office/drawing/2014/main" id="{6CF538C4-4D98-2F33-C363-467D01DABF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a:extLst>
              <a:ext uri="{FF2B5EF4-FFF2-40B4-BE49-F238E27FC236}">
                <a16:creationId xmlns:a16="http://schemas.microsoft.com/office/drawing/2014/main" id="{AE2F9CFD-D205-3826-7EFD-A3C05BC6E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1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E22B136B-3003-69E7-25F7-0A76F0BB5588}"/>
            </a:ext>
          </a:extLst>
        </p:cNvPr>
        <p:cNvGrpSpPr/>
        <p:nvPr/>
      </p:nvGrpSpPr>
      <p:grpSpPr>
        <a:xfrm>
          <a:off x="0" y="0"/>
          <a:ext cx="0" cy="0"/>
          <a:chOff x="0" y="0"/>
          <a:chExt cx="0" cy="0"/>
        </a:xfrm>
      </p:grpSpPr>
      <p:sp>
        <p:nvSpPr>
          <p:cNvPr id="168" name="Google Shape;168;p14">
            <a:extLst>
              <a:ext uri="{FF2B5EF4-FFF2-40B4-BE49-F238E27FC236}">
                <a16:creationId xmlns:a16="http://schemas.microsoft.com/office/drawing/2014/main" id="{5AE95F86-FAFC-FE84-6B39-9A1477928628}"/>
              </a:ext>
            </a:extLst>
          </p:cNvPr>
          <p:cNvSpPr txBox="1"/>
          <p:nvPr/>
        </p:nvSpPr>
        <p:spPr>
          <a:xfrm>
            <a:off x="367100" y="211939"/>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Alcance</a:t>
            </a:r>
            <a:endParaRPr dirty="0"/>
          </a:p>
        </p:txBody>
      </p:sp>
      <p:sp>
        <p:nvSpPr>
          <p:cNvPr id="169" name="Google Shape;169;p14">
            <a:extLst>
              <a:ext uri="{FF2B5EF4-FFF2-40B4-BE49-F238E27FC236}">
                <a16:creationId xmlns:a16="http://schemas.microsoft.com/office/drawing/2014/main" id="{6CC56457-6381-211B-825E-CD7CD11CA41B}"/>
              </a:ext>
            </a:extLst>
          </p:cNvPr>
          <p:cNvSpPr txBox="1"/>
          <p:nvPr/>
        </p:nvSpPr>
        <p:spPr>
          <a:xfrm>
            <a:off x="456236" y="507644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b="1" dirty="0">
                <a:solidFill>
                  <a:schemeClr val="dk1"/>
                </a:solidFill>
                <a:latin typeface="Work Sans Light"/>
                <a:sym typeface="Work Sans Light"/>
              </a:rPr>
              <a:t>Tecnologías:</a:t>
            </a:r>
            <a:endParaRPr b="1" dirty="0">
              <a:solidFill>
                <a:schemeClr val="dk1"/>
              </a:solidFill>
              <a:latin typeface="Work Sans Light"/>
            </a:endParaRPr>
          </a:p>
          <a:p>
            <a:pPr lvl="0"/>
            <a:r>
              <a:rPr lang="es-ES" dirty="0">
                <a:solidFill>
                  <a:schemeClr val="dk1"/>
                </a:solidFill>
                <a:latin typeface="Work Sans Light"/>
              </a:rPr>
              <a:t>El proyecto se desarrollará bajo una arquitectura de software por capas, siguiendo patrones de diseño para la interfaz de usuario. El Back-</a:t>
            </a:r>
            <a:r>
              <a:rPr lang="es-ES" dirty="0" err="1">
                <a:solidFill>
                  <a:schemeClr val="dk1"/>
                </a:solidFill>
                <a:latin typeface="Work Sans Light"/>
              </a:rPr>
              <a:t>End</a:t>
            </a:r>
            <a:r>
              <a:rPr lang="es-ES" dirty="0">
                <a:solidFill>
                  <a:schemeClr val="dk1"/>
                </a:solidFill>
                <a:latin typeface="Work Sans Light"/>
              </a:rPr>
              <a:t> se implementará utilizando </a:t>
            </a:r>
            <a:r>
              <a:rPr lang="es-ES" b="1" dirty="0">
                <a:solidFill>
                  <a:schemeClr val="dk1"/>
                </a:solidFill>
                <a:latin typeface="Work Sans Light"/>
              </a:rPr>
              <a:t>PHP </a:t>
            </a:r>
            <a:r>
              <a:rPr lang="es-CO" b="1" dirty="0">
                <a:solidFill>
                  <a:schemeClr val="dk1"/>
                </a:solidFill>
                <a:latin typeface="Work Sans Light"/>
              </a:rPr>
              <a:t>8.2.12</a:t>
            </a:r>
            <a:r>
              <a:rPr lang="es-ES" b="1" dirty="0">
                <a:solidFill>
                  <a:schemeClr val="dk1"/>
                </a:solidFill>
                <a:latin typeface="Work Sans Light"/>
              </a:rPr>
              <a:t> </a:t>
            </a:r>
            <a:r>
              <a:rPr lang="es-ES" dirty="0">
                <a:solidFill>
                  <a:schemeClr val="dk1"/>
                </a:solidFill>
                <a:latin typeface="Work Sans Light"/>
              </a:rPr>
              <a:t>con el framework </a:t>
            </a:r>
            <a:r>
              <a:rPr lang="es-ES" b="1" dirty="0">
                <a:solidFill>
                  <a:schemeClr val="dk1"/>
                </a:solidFill>
                <a:latin typeface="Work Sans Light"/>
              </a:rPr>
              <a:t>Laravel </a:t>
            </a:r>
            <a:r>
              <a:rPr lang="es-CO" b="1" dirty="0">
                <a:solidFill>
                  <a:schemeClr val="dk1"/>
                </a:solidFill>
                <a:latin typeface="Work Sans Light"/>
              </a:rPr>
              <a:t>11.45.1</a:t>
            </a:r>
            <a:r>
              <a:rPr lang="es-ES" b="1" dirty="0">
                <a:solidFill>
                  <a:schemeClr val="dk1"/>
                </a:solidFill>
                <a:latin typeface="Work Sans Light"/>
              </a:rPr>
              <a:t>  </a:t>
            </a:r>
            <a:r>
              <a:rPr lang="es-ES" dirty="0">
                <a:solidFill>
                  <a:schemeClr val="dk1"/>
                </a:solidFill>
                <a:latin typeface="Work Sans Light"/>
              </a:rPr>
              <a:t>y una base de datos relacional como </a:t>
            </a:r>
            <a:r>
              <a:rPr lang="es-ES" b="1" dirty="0">
                <a:solidFill>
                  <a:schemeClr val="dk1"/>
                </a:solidFill>
                <a:latin typeface="Work Sans Light"/>
              </a:rPr>
              <a:t>MySQL 8.4 LTS  </a:t>
            </a:r>
            <a:r>
              <a:rPr lang="es-ES" dirty="0">
                <a:solidFill>
                  <a:schemeClr val="dk1"/>
                </a:solidFill>
                <a:latin typeface="Work Sans Light"/>
              </a:rPr>
              <a:t>(Modelo-Vista-Controlador). Para el Front-</a:t>
            </a:r>
            <a:r>
              <a:rPr lang="es-ES" dirty="0" err="1">
                <a:solidFill>
                  <a:schemeClr val="dk1"/>
                </a:solidFill>
                <a:latin typeface="Work Sans Light"/>
              </a:rPr>
              <a:t>End</a:t>
            </a:r>
            <a:r>
              <a:rPr lang="es-ES" dirty="0">
                <a:solidFill>
                  <a:schemeClr val="dk1"/>
                </a:solidFill>
                <a:latin typeface="Work Sans Light"/>
              </a:rPr>
              <a:t>, se utilizará </a:t>
            </a:r>
            <a:r>
              <a:rPr lang="es-ES" b="1" dirty="0">
                <a:solidFill>
                  <a:schemeClr val="dk1"/>
                </a:solidFill>
                <a:latin typeface="Work Sans Light"/>
              </a:rPr>
              <a:t>Vue.js v3.5.21</a:t>
            </a:r>
            <a:r>
              <a:rPr lang="es-ES" dirty="0">
                <a:solidFill>
                  <a:schemeClr val="dk1"/>
                </a:solidFill>
                <a:latin typeface="Work Sans Light"/>
              </a:rPr>
              <a:t>, empleando librerías como </a:t>
            </a:r>
            <a:r>
              <a:rPr lang="es-ES" b="1" dirty="0">
                <a:solidFill>
                  <a:schemeClr val="dk1"/>
                </a:solidFill>
                <a:latin typeface="Work Sans Light"/>
              </a:rPr>
              <a:t>Axios</a:t>
            </a:r>
            <a:r>
              <a:rPr lang="es-ES" dirty="0">
                <a:solidFill>
                  <a:schemeClr val="dk1"/>
                </a:solidFill>
                <a:latin typeface="Work Sans Light"/>
              </a:rPr>
              <a:t> para la comunicación con el Back-</a:t>
            </a:r>
            <a:r>
              <a:rPr lang="es-ES" dirty="0" err="1">
                <a:solidFill>
                  <a:schemeClr val="dk1"/>
                </a:solidFill>
                <a:latin typeface="Work Sans Light"/>
              </a:rPr>
              <a:t>End</a:t>
            </a:r>
            <a:r>
              <a:rPr lang="es-ES" dirty="0">
                <a:solidFill>
                  <a:schemeClr val="dk1"/>
                </a:solidFill>
                <a:latin typeface="Work Sans Light"/>
              </a:rPr>
              <a:t> y alguna librería de componentes UI como Material-UI o Bootstrap para una interfaz responsiva y moderna. Se considerará el uso de Docker para la contenerización y despliegue</a:t>
            </a:r>
            <a:endParaRPr dirty="0">
              <a:solidFill>
                <a:schemeClr val="dk1"/>
              </a:solidFill>
              <a:latin typeface="Work Sans Light"/>
            </a:endParaRPr>
          </a:p>
        </p:txBody>
      </p:sp>
      <p:pic>
        <p:nvPicPr>
          <p:cNvPr id="170" name="Google Shape;170;p14">
            <a:extLst>
              <a:ext uri="{FF2B5EF4-FFF2-40B4-BE49-F238E27FC236}">
                <a16:creationId xmlns:a16="http://schemas.microsoft.com/office/drawing/2014/main" id="{EC4C89A6-7E14-79A8-29CB-6BD928147139}"/>
              </a:ext>
            </a:extLst>
          </p:cNvPr>
          <p:cNvPicPr preferRelativeResize="0"/>
          <p:nvPr/>
        </p:nvPicPr>
        <p:blipFill>
          <a:blip r:embed="rId3">
            <a:alphaModFix/>
          </a:blip>
          <a:stretch>
            <a:fillRect/>
          </a:stretch>
        </p:blipFill>
        <p:spPr>
          <a:xfrm>
            <a:off x="9839348" y="197651"/>
            <a:ext cx="1124375" cy="869875"/>
          </a:xfrm>
          <a:prstGeom prst="rect">
            <a:avLst/>
          </a:prstGeom>
          <a:noFill/>
          <a:ln>
            <a:noFill/>
          </a:ln>
        </p:spPr>
      </p:pic>
      <p:sp>
        <p:nvSpPr>
          <p:cNvPr id="3" name="CuadroTexto 2">
            <a:extLst>
              <a:ext uri="{FF2B5EF4-FFF2-40B4-BE49-F238E27FC236}">
                <a16:creationId xmlns:a16="http://schemas.microsoft.com/office/drawing/2014/main" id="{76954722-62FC-1B96-88E1-68A3A7EF0100}"/>
              </a:ext>
            </a:extLst>
          </p:cNvPr>
          <p:cNvSpPr txBox="1"/>
          <p:nvPr/>
        </p:nvSpPr>
        <p:spPr>
          <a:xfrm>
            <a:off x="456236" y="1134321"/>
            <a:ext cx="3423212" cy="3970318"/>
          </a:xfrm>
          <a:prstGeom prst="rect">
            <a:avLst/>
          </a:prstGeom>
          <a:noFill/>
        </p:spPr>
        <p:txBody>
          <a:bodyPr wrap="square">
            <a:spAutoFit/>
          </a:bodyPr>
          <a:lstStyle/>
          <a:p>
            <a:pPr>
              <a:buNone/>
            </a:pPr>
            <a:r>
              <a:rPr lang="es-ES" b="1" dirty="0">
                <a:solidFill>
                  <a:schemeClr val="dk1"/>
                </a:solidFill>
                <a:latin typeface="Work Sans Light"/>
              </a:rPr>
              <a:t>Módulo de Mantenimiento</a:t>
            </a:r>
          </a:p>
          <a:p>
            <a:pPr marL="285750" indent="-285750">
              <a:buFont typeface="Arial" panose="020B0604020202020204" pitchFamily="34" charset="0"/>
              <a:buChar char="•"/>
            </a:pPr>
            <a:r>
              <a:rPr lang="es-ES" dirty="0">
                <a:solidFill>
                  <a:schemeClr val="dk1"/>
                </a:solidFill>
                <a:latin typeface="Work Sans Light"/>
              </a:rPr>
              <a:t>Registrar solicitud de mantenimiento</a:t>
            </a:r>
          </a:p>
          <a:p>
            <a:pPr marL="285750" indent="-285750">
              <a:buFont typeface="Arial" panose="020B0604020202020204" pitchFamily="34" charset="0"/>
              <a:buChar char="•"/>
            </a:pPr>
            <a:r>
              <a:rPr lang="es-ES" dirty="0">
                <a:solidFill>
                  <a:schemeClr val="dk1"/>
                </a:solidFill>
                <a:latin typeface="Work Sans Light"/>
              </a:rPr>
              <a:t>Consultar todas las solicitudes de mantenimiento</a:t>
            </a:r>
          </a:p>
          <a:p>
            <a:pPr marL="285750" indent="-285750">
              <a:buFont typeface="Arial" panose="020B0604020202020204" pitchFamily="34" charset="0"/>
              <a:buChar char="•"/>
            </a:pPr>
            <a:r>
              <a:rPr lang="es-ES" dirty="0">
                <a:solidFill>
                  <a:schemeClr val="dk1"/>
                </a:solidFill>
                <a:latin typeface="Work Sans Light"/>
              </a:rPr>
              <a:t>Consultar solicitud de mantenimiento</a:t>
            </a:r>
          </a:p>
          <a:p>
            <a:pPr marL="285750" indent="-285750">
              <a:buFont typeface="Arial" panose="020B0604020202020204" pitchFamily="34" charset="0"/>
              <a:buChar char="•"/>
            </a:pPr>
            <a:r>
              <a:rPr lang="es-ES" dirty="0">
                <a:solidFill>
                  <a:schemeClr val="dk1"/>
                </a:solidFill>
                <a:latin typeface="Work Sans Light"/>
              </a:rPr>
              <a:t>Actualizar solicitud de mantenimiento</a:t>
            </a:r>
          </a:p>
          <a:p>
            <a:pPr marL="285750" indent="-285750">
              <a:buFont typeface="Arial" panose="020B0604020202020204" pitchFamily="34" charset="0"/>
              <a:buChar char="•"/>
            </a:pPr>
            <a:r>
              <a:rPr lang="es-ES" dirty="0">
                <a:solidFill>
                  <a:schemeClr val="dk1"/>
                </a:solidFill>
                <a:latin typeface="Work Sans Light"/>
              </a:rPr>
              <a:t>Cancelar solicitud de mantenimiento (cambiar de estado)</a:t>
            </a:r>
          </a:p>
          <a:p>
            <a:pPr marL="285750" indent="-285750">
              <a:buFont typeface="Arial" panose="020B0604020202020204" pitchFamily="34" charset="0"/>
              <a:buChar char="•"/>
            </a:pPr>
            <a:r>
              <a:rPr lang="es-ES" dirty="0">
                <a:solidFill>
                  <a:schemeClr val="dk1"/>
                </a:solidFill>
                <a:latin typeface="Work Sans Light"/>
              </a:rPr>
              <a:t>Registrar historial de mantenimiento</a:t>
            </a:r>
          </a:p>
          <a:p>
            <a:pPr marL="285750" indent="-285750">
              <a:buFont typeface="Arial" panose="020B0604020202020204" pitchFamily="34" charset="0"/>
              <a:buChar char="•"/>
            </a:pPr>
            <a:r>
              <a:rPr lang="es-ES" dirty="0">
                <a:solidFill>
                  <a:schemeClr val="dk1"/>
                </a:solidFill>
                <a:latin typeface="Work Sans Light"/>
              </a:rPr>
              <a:t>Consultar historial de mantenimiento por activo</a:t>
            </a:r>
          </a:p>
          <a:p>
            <a:pPr marL="285750" indent="-285750">
              <a:buFont typeface="Arial" panose="020B0604020202020204" pitchFamily="34" charset="0"/>
              <a:buChar char="•"/>
            </a:pPr>
            <a:r>
              <a:rPr lang="es-ES" dirty="0">
                <a:solidFill>
                  <a:schemeClr val="dk1"/>
                </a:solidFill>
                <a:latin typeface="Work Sans Light"/>
              </a:rPr>
              <a:t>Actualizar historial de mantenimiento</a:t>
            </a:r>
          </a:p>
        </p:txBody>
      </p:sp>
      <p:sp>
        <p:nvSpPr>
          <p:cNvPr id="5" name="CuadroTexto 4">
            <a:extLst>
              <a:ext uri="{FF2B5EF4-FFF2-40B4-BE49-F238E27FC236}">
                <a16:creationId xmlns:a16="http://schemas.microsoft.com/office/drawing/2014/main" id="{C65AB579-AA93-9EEF-E9B4-2972CC3C2A39}"/>
              </a:ext>
            </a:extLst>
          </p:cNvPr>
          <p:cNvSpPr txBox="1"/>
          <p:nvPr/>
        </p:nvSpPr>
        <p:spPr>
          <a:xfrm>
            <a:off x="3879448" y="1134321"/>
            <a:ext cx="3423211" cy="2677656"/>
          </a:xfrm>
          <a:prstGeom prst="rect">
            <a:avLst/>
          </a:prstGeom>
          <a:noFill/>
        </p:spPr>
        <p:txBody>
          <a:bodyPr wrap="square">
            <a:spAutoFit/>
          </a:bodyPr>
          <a:lstStyle/>
          <a:p>
            <a:pPr>
              <a:buNone/>
            </a:pPr>
            <a:r>
              <a:rPr lang="es-ES" b="1" dirty="0">
                <a:solidFill>
                  <a:schemeClr val="dk1"/>
                </a:solidFill>
                <a:latin typeface="Work Sans Light"/>
              </a:rPr>
              <a:t>Módulo de Alertas</a:t>
            </a:r>
          </a:p>
          <a:p>
            <a:pPr marL="285750" indent="-285750">
              <a:buFont typeface="Arial" panose="020B0604020202020204" pitchFamily="34" charset="0"/>
              <a:buChar char="•"/>
            </a:pPr>
            <a:r>
              <a:rPr lang="es-ES" dirty="0">
                <a:solidFill>
                  <a:schemeClr val="dk1"/>
                </a:solidFill>
                <a:latin typeface="Work Sans Light"/>
              </a:rPr>
              <a:t>Configurar alertas por activo (ej. vencimiento de garantía, próxima revisión, devolución de alquiler)</a:t>
            </a:r>
          </a:p>
          <a:p>
            <a:pPr marL="285750" indent="-285750">
              <a:buFont typeface="Arial" panose="020B0604020202020204" pitchFamily="34" charset="0"/>
              <a:buChar char="•"/>
            </a:pPr>
            <a:r>
              <a:rPr lang="es-ES" dirty="0">
                <a:solidFill>
                  <a:schemeClr val="dk1"/>
                </a:solidFill>
                <a:latin typeface="Work Sans Light"/>
              </a:rPr>
              <a:t>Consultar todas las alertas configuradas</a:t>
            </a:r>
          </a:p>
          <a:p>
            <a:pPr marL="285750" indent="-285750">
              <a:buFont typeface="Arial" panose="020B0604020202020204" pitchFamily="34" charset="0"/>
              <a:buChar char="•"/>
            </a:pPr>
            <a:r>
              <a:rPr lang="es-ES" dirty="0">
                <a:solidFill>
                  <a:schemeClr val="dk1"/>
                </a:solidFill>
                <a:latin typeface="Work Sans Light"/>
              </a:rPr>
              <a:t>Consultar alerta</a:t>
            </a:r>
          </a:p>
          <a:p>
            <a:pPr marL="285750" indent="-285750">
              <a:buFont typeface="Arial" panose="020B0604020202020204" pitchFamily="34" charset="0"/>
              <a:buChar char="•"/>
            </a:pPr>
            <a:r>
              <a:rPr lang="es-ES" dirty="0">
                <a:solidFill>
                  <a:schemeClr val="dk1"/>
                </a:solidFill>
                <a:latin typeface="Work Sans Light"/>
              </a:rPr>
              <a:t>Actualizar alerta</a:t>
            </a:r>
          </a:p>
          <a:p>
            <a:pPr marL="285750" indent="-285750">
              <a:buFont typeface="Arial" panose="020B0604020202020204" pitchFamily="34" charset="0"/>
              <a:buChar char="•"/>
            </a:pPr>
            <a:r>
              <a:rPr lang="es-ES" dirty="0">
                <a:solidFill>
                  <a:schemeClr val="dk1"/>
                </a:solidFill>
                <a:latin typeface="Work Sans Light"/>
              </a:rPr>
              <a:t>Eliminar alerta (cambiar de estado)</a:t>
            </a:r>
          </a:p>
          <a:p>
            <a:pPr marL="285750" indent="-285750">
              <a:buFont typeface="Arial" panose="020B0604020202020204" pitchFamily="34" charset="0"/>
              <a:buChar char="•"/>
            </a:pPr>
            <a:r>
              <a:rPr lang="es-ES" dirty="0">
                <a:solidFill>
                  <a:schemeClr val="dk1"/>
                </a:solidFill>
                <a:latin typeface="Work Sans Light"/>
              </a:rPr>
              <a:t>Generar notificación de alerta</a:t>
            </a:r>
          </a:p>
          <a:p>
            <a:pPr marL="285750" indent="-285750">
              <a:buFont typeface="Arial" panose="020B0604020202020204" pitchFamily="34" charset="0"/>
              <a:buChar char="•"/>
            </a:pPr>
            <a:r>
              <a:rPr lang="es-ES" dirty="0">
                <a:solidFill>
                  <a:schemeClr val="dk1"/>
                </a:solidFill>
                <a:latin typeface="Work Sans Light"/>
              </a:rPr>
              <a:t>Consultar historial de notificaciones</a:t>
            </a:r>
          </a:p>
        </p:txBody>
      </p:sp>
      <p:sp>
        <p:nvSpPr>
          <p:cNvPr id="6" name="CuadroTexto 5">
            <a:extLst>
              <a:ext uri="{FF2B5EF4-FFF2-40B4-BE49-F238E27FC236}">
                <a16:creationId xmlns:a16="http://schemas.microsoft.com/office/drawing/2014/main" id="{D6F7EE34-8346-245E-CAC5-59F8C4357E73}"/>
              </a:ext>
            </a:extLst>
          </p:cNvPr>
          <p:cNvSpPr txBox="1"/>
          <p:nvPr/>
        </p:nvSpPr>
        <p:spPr>
          <a:xfrm>
            <a:off x="7741057" y="1134321"/>
            <a:ext cx="3423211" cy="2031325"/>
          </a:xfrm>
          <a:prstGeom prst="rect">
            <a:avLst/>
          </a:prstGeom>
          <a:noFill/>
        </p:spPr>
        <p:txBody>
          <a:bodyPr wrap="square">
            <a:spAutoFit/>
          </a:bodyPr>
          <a:lstStyle/>
          <a:p>
            <a:pPr>
              <a:buNone/>
            </a:pPr>
            <a:r>
              <a:rPr lang="es-CO" b="1" dirty="0">
                <a:solidFill>
                  <a:schemeClr val="dk1"/>
                </a:solidFill>
                <a:latin typeface="Work Sans Light"/>
              </a:rPr>
              <a:t>Módulo de Reportes</a:t>
            </a:r>
          </a:p>
          <a:p>
            <a:pPr marL="285750" indent="-285750">
              <a:buFont typeface="Arial" panose="020B0604020202020204" pitchFamily="34" charset="0"/>
              <a:buChar char="•"/>
            </a:pPr>
            <a:r>
              <a:rPr lang="es-CO" dirty="0">
                <a:solidFill>
                  <a:schemeClr val="dk1"/>
                </a:solidFill>
                <a:latin typeface="Work Sans Light"/>
              </a:rPr>
              <a:t>Generar reporte de activos tecnológicos</a:t>
            </a:r>
          </a:p>
          <a:p>
            <a:pPr marL="285750" indent="-285750">
              <a:buFont typeface="Arial" panose="020B0604020202020204" pitchFamily="34" charset="0"/>
              <a:buChar char="•"/>
            </a:pPr>
            <a:r>
              <a:rPr lang="es-CO" dirty="0">
                <a:solidFill>
                  <a:schemeClr val="dk1"/>
                </a:solidFill>
                <a:latin typeface="Work Sans Light"/>
              </a:rPr>
              <a:t>Generar reporte de alquileres</a:t>
            </a:r>
          </a:p>
          <a:p>
            <a:pPr marL="285750" indent="-285750">
              <a:buFont typeface="Arial" panose="020B0604020202020204" pitchFamily="34" charset="0"/>
              <a:buChar char="•"/>
            </a:pPr>
            <a:r>
              <a:rPr lang="es-CO" dirty="0">
                <a:solidFill>
                  <a:schemeClr val="dk1"/>
                </a:solidFill>
                <a:latin typeface="Work Sans Light"/>
              </a:rPr>
              <a:t>Generar reporte </a:t>
            </a:r>
            <a:r>
              <a:rPr lang="es-CO">
                <a:solidFill>
                  <a:schemeClr val="dk1"/>
                </a:solidFill>
                <a:latin typeface="Work Sans Light"/>
              </a:rPr>
              <a:t>de mantenimientos</a:t>
            </a:r>
          </a:p>
          <a:p>
            <a:pPr marL="285750" indent="-285750">
              <a:buFont typeface="Arial" panose="020B0604020202020204" pitchFamily="34" charset="0"/>
              <a:buChar char="•"/>
            </a:pPr>
            <a:r>
              <a:rPr lang="es-CO" dirty="0">
                <a:solidFill>
                  <a:schemeClr val="dk1"/>
                </a:solidFill>
                <a:latin typeface="Work Sans Light"/>
              </a:rPr>
              <a:t>Exportar reportes (PDF, Excel, CSV)</a:t>
            </a:r>
          </a:p>
          <a:p>
            <a:pPr marL="285750" indent="-285750">
              <a:buFont typeface="Arial" panose="020B0604020202020204" pitchFamily="34" charset="0"/>
              <a:buChar char="•"/>
            </a:pPr>
            <a:r>
              <a:rPr lang="es-CO" dirty="0">
                <a:solidFill>
                  <a:schemeClr val="dk1"/>
                </a:solidFill>
                <a:latin typeface="Work Sans Light"/>
              </a:rPr>
              <a:t>Consultar historial de reportes generados</a:t>
            </a:r>
          </a:p>
        </p:txBody>
      </p:sp>
    </p:spTree>
    <p:extLst>
      <p:ext uri="{BB962C8B-B14F-4D97-AF65-F5344CB8AC3E}">
        <p14:creationId xmlns:p14="http://schemas.microsoft.com/office/powerpoint/2010/main" val="252009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NO hace el Sistema "AXXION SYSTEM":</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dirty="0"/>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9B2D76DF-02C4-0688-C368-33A82BDC697A}"/>
            </a:ext>
          </a:extLst>
        </p:cNvPr>
        <p:cNvGrpSpPr/>
        <p:nvPr/>
      </p:nvGrpSpPr>
      <p:grpSpPr>
        <a:xfrm>
          <a:off x="0" y="0"/>
          <a:ext cx="0" cy="0"/>
          <a:chOff x="0" y="0"/>
          <a:chExt cx="0" cy="0"/>
        </a:xfrm>
      </p:grpSpPr>
      <p:sp>
        <p:nvSpPr>
          <p:cNvPr id="161" name="Google Shape;161;p13">
            <a:extLst>
              <a:ext uri="{FF2B5EF4-FFF2-40B4-BE49-F238E27FC236}">
                <a16:creationId xmlns:a16="http://schemas.microsoft.com/office/drawing/2014/main" id="{67DA6214-E157-BFDE-56C8-6E169C1E345B}"/>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Delimitación</a:t>
            </a:r>
            <a:endParaRPr dirty="0"/>
          </a:p>
        </p:txBody>
      </p:sp>
      <p:pic>
        <p:nvPicPr>
          <p:cNvPr id="163" name="Google Shape;163;p13">
            <a:extLst>
              <a:ext uri="{FF2B5EF4-FFF2-40B4-BE49-F238E27FC236}">
                <a16:creationId xmlns:a16="http://schemas.microsoft.com/office/drawing/2014/main" id="{5695C8E2-F9D2-2036-D518-2B492762DA8D}"/>
              </a:ext>
            </a:extLst>
          </p:cNvPr>
          <p:cNvPicPr preferRelativeResize="0"/>
          <p:nvPr/>
        </p:nvPicPr>
        <p:blipFill rotWithShape="1">
          <a:blip r:embed="rId3">
            <a:alphaModFix/>
          </a:blip>
          <a:srcRect/>
          <a:stretch/>
        </p:blipFill>
        <p:spPr>
          <a:xfrm>
            <a:off x="9378191" y="155084"/>
            <a:ext cx="1246739" cy="1261760"/>
          </a:xfrm>
          <a:prstGeom prst="rect">
            <a:avLst/>
          </a:prstGeom>
          <a:noFill/>
          <a:ln>
            <a:noFill/>
          </a:ln>
        </p:spPr>
      </p:pic>
      <p:pic>
        <p:nvPicPr>
          <p:cNvPr id="3" name="Imagen 2">
            <a:extLst>
              <a:ext uri="{FF2B5EF4-FFF2-40B4-BE49-F238E27FC236}">
                <a16:creationId xmlns:a16="http://schemas.microsoft.com/office/drawing/2014/main" id="{05C86059-64CF-5882-3429-1FD530BAB3EA}"/>
              </a:ext>
            </a:extLst>
          </p:cNvPr>
          <p:cNvPicPr>
            <a:picLocks noChangeAspect="1"/>
          </p:cNvPicPr>
          <p:nvPr/>
        </p:nvPicPr>
        <p:blipFill>
          <a:blip r:embed="rId4"/>
          <a:stretch>
            <a:fillRect/>
          </a:stretch>
        </p:blipFill>
        <p:spPr>
          <a:xfrm>
            <a:off x="-39064" y="1346816"/>
            <a:ext cx="12231064" cy="5390591"/>
          </a:xfrm>
          <a:prstGeom prst="rect">
            <a:avLst/>
          </a:prstGeom>
        </p:spPr>
      </p:pic>
    </p:spTree>
    <p:extLst>
      <p:ext uri="{BB962C8B-B14F-4D97-AF65-F5344CB8AC3E}">
        <p14:creationId xmlns:p14="http://schemas.microsoft.com/office/powerpoint/2010/main" val="17507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90" y="1189637"/>
            <a:ext cx="4834800" cy="261606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Alertas.</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(Inventario, Usuarios, Mantenimientos, Alquiler).</a:t>
            </a: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a:t>
            </a:r>
            <a:r>
              <a:rPr lang="es-ES" sz="1200" dirty="0" err="1">
                <a:solidFill>
                  <a:schemeClr val="dk1"/>
                </a:solidFill>
                <a:latin typeface="Work Sans Light"/>
                <a:ea typeface="Work Sans Light"/>
                <a:cs typeface="Work Sans Light"/>
                <a:sym typeface="Work Sans Light"/>
              </a:rPr>
              <a:t>out</a:t>
            </a:r>
            <a:r>
              <a:rPr lang="es-ES" sz="1200" dirty="0">
                <a:solidFill>
                  <a:schemeClr val="dk1"/>
                </a:solidFill>
                <a:latin typeface="Work Sans Light"/>
                <a:ea typeface="Work Sans Light"/>
                <a:cs typeface="Work Sans Light"/>
                <a:sym typeface="Work Sans Light"/>
              </a:rPr>
              <a: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dirty="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
        <p:nvSpPr>
          <p:cNvPr id="3" name="CuadroTexto 2">
            <a:extLst>
              <a:ext uri="{FF2B5EF4-FFF2-40B4-BE49-F238E27FC236}">
                <a16:creationId xmlns:a16="http://schemas.microsoft.com/office/drawing/2014/main" id="{C0DB5053-90A3-B0D6-9783-4AF1BA82D59B}"/>
              </a:ext>
            </a:extLst>
          </p:cNvPr>
          <p:cNvSpPr txBox="1"/>
          <p:nvPr/>
        </p:nvSpPr>
        <p:spPr>
          <a:xfrm>
            <a:off x="247892" y="1327594"/>
            <a:ext cx="3423212" cy="3754874"/>
          </a:xfrm>
          <a:prstGeom prst="rect">
            <a:avLst/>
          </a:prstGeom>
          <a:noFill/>
        </p:spPr>
        <p:txBody>
          <a:bodyPr wrap="square">
            <a:spAutoFit/>
          </a:bodyPr>
          <a:lstStyle/>
          <a:p>
            <a:pPr marL="0" marR="0" lvl="0" indent="0" algn="l" rtl="0">
              <a:spcBef>
                <a:spcPts val="0"/>
              </a:spcBef>
              <a:spcAft>
                <a:spcPts val="0"/>
              </a:spcAft>
              <a:buNone/>
            </a:pPr>
            <a:r>
              <a:rPr lang="es-ES" sz="1400" b="1" dirty="0">
                <a:solidFill>
                  <a:schemeClr val="dk1"/>
                </a:solidFill>
                <a:latin typeface="Work Sans Light"/>
                <a:ea typeface="Work Sans Light"/>
                <a:cs typeface="Work Sans Light"/>
                <a:sym typeface="Work Sans Light"/>
              </a:rPr>
              <a:t>Qué hace el Sistema "AXXION SYSTEM":</a:t>
            </a:r>
            <a:endParaRPr lang="es-ES" dirty="0"/>
          </a:p>
          <a:p>
            <a:pPr marL="0" marR="0" lvl="0" indent="0" algn="l" rtl="0">
              <a:spcBef>
                <a:spcPts val="0"/>
              </a:spcBef>
              <a:spcAft>
                <a:spcPts val="0"/>
              </a:spcAft>
              <a:buNone/>
            </a:pPr>
            <a:endParaRPr lang="es-ES" sz="14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400" b="1" dirty="0">
                <a:solidFill>
                  <a:schemeClr val="dk1"/>
                </a:solidFill>
                <a:latin typeface="Work Sans Light"/>
                <a:sym typeface="Work Sans Light"/>
              </a:rPr>
              <a:t>Modulo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Iniciar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Cerrar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Recuperar contraseña</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un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rol (Cambiar de Estado)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usuario (Cambiar de Estado)</a:t>
            </a:r>
            <a:endParaRPr lang="es-ES" dirty="0"/>
          </a:p>
        </p:txBody>
      </p:sp>
      <p:sp>
        <p:nvSpPr>
          <p:cNvPr id="5" name="CuadroTexto 4">
            <a:extLst>
              <a:ext uri="{FF2B5EF4-FFF2-40B4-BE49-F238E27FC236}">
                <a16:creationId xmlns:a16="http://schemas.microsoft.com/office/drawing/2014/main" id="{F3E4EA6A-8895-B384-51E1-044A82591C2D}"/>
              </a:ext>
            </a:extLst>
          </p:cNvPr>
          <p:cNvSpPr txBox="1"/>
          <p:nvPr/>
        </p:nvSpPr>
        <p:spPr>
          <a:xfrm>
            <a:off x="4126853" y="1805076"/>
            <a:ext cx="3423211" cy="4401205"/>
          </a:xfrm>
          <a:prstGeom prst="rect">
            <a:avLst/>
          </a:prstGeom>
          <a:noFill/>
        </p:spPr>
        <p:txBody>
          <a:bodyPr wrap="square">
            <a:spAutoFit/>
          </a:bodyPr>
          <a:lstStyle/>
          <a:p>
            <a:r>
              <a:rPr lang="es-ES" b="1" dirty="0">
                <a:solidFill>
                  <a:schemeClr val="dk1"/>
                </a:solidFill>
                <a:latin typeface="Work Sans Light"/>
              </a:rPr>
              <a:t>Módulo Activos Tecnológicos</a:t>
            </a:r>
          </a:p>
          <a:p>
            <a:r>
              <a:rPr lang="es-ES" dirty="0">
                <a:solidFill>
                  <a:schemeClr val="dk1"/>
                </a:solidFill>
                <a:latin typeface="Work Sans Light"/>
              </a:rPr>
              <a:t>(Inventario, Categorías, Subcategorías)</a:t>
            </a:r>
          </a:p>
          <a:p>
            <a:pPr marL="285750" indent="-285750">
              <a:buFont typeface="Arial" panose="020B0604020202020204" pitchFamily="34" charset="0"/>
              <a:buChar char="•"/>
            </a:pPr>
            <a:r>
              <a:rPr lang="es-ES" dirty="0">
                <a:solidFill>
                  <a:schemeClr val="dk1"/>
                </a:solidFill>
                <a:latin typeface="Work Sans Light"/>
              </a:rPr>
              <a:t>Registrar categorías</a:t>
            </a:r>
          </a:p>
          <a:p>
            <a:pPr marL="285750" indent="-285750">
              <a:buFont typeface="Arial" panose="020B0604020202020204" pitchFamily="34" charset="0"/>
              <a:buChar char="•"/>
            </a:pPr>
            <a:r>
              <a:rPr lang="es-ES" dirty="0">
                <a:solidFill>
                  <a:schemeClr val="dk1"/>
                </a:solidFill>
                <a:latin typeface="Work Sans Light"/>
              </a:rPr>
              <a:t>Consultar todas las categorías</a:t>
            </a:r>
          </a:p>
          <a:p>
            <a:pPr marL="285750" indent="-285750">
              <a:buFont typeface="Arial" panose="020B0604020202020204" pitchFamily="34" charset="0"/>
              <a:buChar char="•"/>
            </a:pPr>
            <a:r>
              <a:rPr lang="es-ES" dirty="0">
                <a:solidFill>
                  <a:schemeClr val="dk1"/>
                </a:solidFill>
                <a:latin typeface="Work Sans Light"/>
              </a:rPr>
              <a:t>Consultar categoría</a:t>
            </a:r>
          </a:p>
          <a:p>
            <a:pPr marL="285750" indent="-285750">
              <a:buFont typeface="Arial" panose="020B0604020202020204" pitchFamily="34" charset="0"/>
              <a:buChar char="•"/>
            </a:pPr>
            <a:r>
              <a:rPr lang="es-ES" dirty="0">
                <a:solidFill>
                  <a:schemeClr val="dk1"/>
                </a:solidFill>
                <a:latin typeface="Work Sans Light"/>
              </a:rPr>
              <a:t>Actualizar categoría</a:t>
            </a:r>
          </a:p>
          <a:p>
            <a:pPr marL="285750" indent="-285750">
              <a:buFont typeface="Arial" panose="020B0604020202020204" pitchFamily="34" charset="0"/>
              <a:buChar char="•"/>
            </a:pPr>
            <a:r>
              <a:rPr lang="es-ES" dirty="0">
                <a:solidFill>
                  <a:schemeClr val="dk1"/>
                </a:solidFill>
                <a:latin typeface="Work Sans Light"/>
              </a:rPr>
              <a:t>Eliminar categoría (cambiar de estado)</a:t>
            </a:r>
          </a:p>
          <a:p>
            <a:pPr marL="285750" indent="-285750">
              <a:buFont typeface="Arial" panose="020B0604020202020204" pitchFamily="34" charset="0"/>
              <a:buChar char="•"/>
            </a:pPr>
            <a:r>
              <a:rPr lang="es-ES" dirty="0">
                <a:solidFill>
                  <a:schemeClr val="dk1"/>
                </a:solidFill>
                <a:latin typeface="Work Sans Light"/>
              </a:rPr>
              <a:t>Registrar subcategorías</a:t>
            </a:r>
          </a:p>
          <a:p>
            <a:pPr marL="285750" indent="-285750">
              <a:buFont typeface="Arial" panose="020B0604020202020204" pitchFamily="34" charset="0"/>
              <a:buChar char="•"/>
            </a:pPr>
            <a:r>
              <a:rPr lang="es-ES" dirty="0">
                <a:solidFill>
                  <a:schemeClr val="dk1"/>
                </a:solidFill>
                <a:latin typeface="Work Sans Light"/>
              </a:rPr>
              <a:t>Consultar todas las subcategorías</a:t>
            </a:r>
          </a:p>
          <a:p>
            <a:pPr marL="285750" indent="-285750">
              <a:buFont typeface="Arial" panose="020B0604020202020204" pitchFamily="34" charset="0"/>
              <a:buChar char="•"/>
            </a:pPr>
            <a:r>
              <a:rPr lang="es-ES" dirty="0">
                <a:solidFill>
                  <a:schemeClr val="dk1"/>
                </a:solidFill>
                <a:latin typeface="Work Sans Light"/>
              </a:rPr>
              <a:t>Consultar subcategoría</a:t>
            </a:r>
          </a:p>
          <a:p>
            <a:pPr marL="285750" indent="-285750">
              <a:buFont typeface="Arial" panose="020B0604020202020204" pitchFamily="34" charset="0"/>
              <a:buChar char="•"/>
            </a:pPr>
            <a:r>
              <a:rPr lang="es-ES" dirty="0">
                <a:solidFill>
                  <a:schemeClr val="dk1"/>
                </a:solidFill>
                <a:latin typeface="Work Sans Light"/>
              </a:rPr>
              <a:t>Actualizar subcategoría</a:t>
            </a:r>
          </a:p>
          <a:p>
            <a:pPr marL="285750" indent="-285750">
              <a:buFont typeface="Arial" panose="020B0604020202020204" pitchFamily="34" charset="0"/>
              <a:buChar char="•"/>
            </a:pPr>
            <a:r>
              <a:rPr lang="es-ES" dirty="0">
                <a:solidFill>
                  <a:schemeClr val="dk1"/>
                </a:solidFill>
                <a:latin typeface="Work Sans Light"/>
              </a:rPr>
              <a:t>Eliminar subcategoría (cambiar de estado)</a:t>
            </a:r>
          </a:p>
          <a:p>
            <a:pPr marL="285750" indent="-285750">
              <a:buFont typeface="Arial" panose="020B0604020202020204" pitchFamily="34" charset="0"/>
              <a:buChar char="•"/>
            </a:pPr>
            <a:r>
              <a:rPr lang="es-ES" dirty="0">
                <a:solidFill>
                  <a:schemeClr val="dk1"/>
                </a:solidFill>
                <a:latin typeface="Work Sans Light"/>
              </a:rPr>
              <a:t>Registrar activos tecnológicos</a:t>
            </a:r>
          </a:p>
          <a:p>
            <a:pPr marL="285750" indent="-285750">
              <a:buFont typeface="Arial" panose="020B0604020202020204" pitchFamily="34" charset="0"/>
              <a:buChar char="•"/>
            </a:pPr>
            <a:r>
              <a:rPr lang="es-ES" dirty="0">
                <a:solidFill>
                  <a:schemeClr val="dk1"/>
                </a:solidFill>
                <a:latin typeface="Work Sans Light"/>
              </a:rPr>
              <a:t>Consultar todos los activos</a:t>
            </a:r>
          </a:p>
          <a:p>
            <a:pPr marL="285750" indent="-285750">
              <a:buFont typeface="Arial" panose="020B0604020202020204" pitchFamily="34" charset="0"/>
              <a:buChar char="•"/>
            </a:pPr>
            <a:r>
              <a:rPr lang="es-ES" dirty="0">
                <a:solidFill>
                  <a:schemeClr val="dk1"/>
                </a:solidFill>
                <a:latin typeface="Work Sans Light"/>
              </a:rPr>
              <a:t>Consultar activo</a:t>
            </a:r>
          </a:p>
          <a:p>
            <a:pPr marL="285750" indent="-285750">
              <a:buFont typeface="Arial" panose="020B0604020202020204" pitchFamily="34" charset="0"/>
              <a:buChar char="•"/>
            </a:pPr>
            <a:r>
              <a:rPr lang="es-ES" dirty="0">
                <a:solidFill>
                  <a:schemeClr val="dk1"/>
                </a:solidFill>
                <a:latin typeface="Work Sans Light"/>
              </a:rPr>
              <a:t>Actualizar activo</a:t>
            </a:r>
          </a:p>
          <a:p>
            <a:pPr marL="285750" indent="-285750">
              <a:buFont typeface="Arial" panose="020B0604020202020204" pitchFamily="34" charset="0"/>
              <a:buChar char="•"/>
            </a:pPr>
            <a:r>
              <a:rPr lang="es-ES" dirty="0">
                <a:solidFill>
                  <a:schemeClr val="dk1"/>
                </a:solidFill>
                <a:latin typeface="Work Sans Light"/>
              </a:rPr>
              <a:t>Eliminar activo (cambiar de estado)</a:t>
            </a:r>
          </a:p>
        </p:txBody>
      </p:sp>
      <p:sp>
        <p:nvSpPr>
          <p:cNvPr id="6" name="CuadroTexto 5">
            <a:extLst>
              <a:ext uri="{FF2B5EF4-FFF2-40B4-BE49-F238E27FC236}">
                <a16:creationId xmlns:a16="http://schemas.microsoft.com/office/drawing/2014/main" id="{92B197E1-F290-AFA2-2A11-0982B42CBC0D}"/>
              </a:ext>
            </a:extLst>
          </p:cNvPr>
          <p:cNvSpPr txBox="1"/>
          <p:nvPr/>
        </p:nvSpPr>
        <p:spPr>
          <a:xfrm>
            <a:off x="8204045" y="1805076"/>
            <a:ext cx="3602133" cy="3108543"/>
          </a:xfrm>
          <a:prstGeom prst="rect">
            <a:avLst/>
          </a:prstGeom>
          <a:noFill/>
        </p:spPr>
        <p:txBody>
          <a:bodyPr wrap="square">
            <a:spAutoFit/>
          </a:bodyPr>
          <a:lstStyle/>
          <a:p>
            <a:pPr>
              <a:buNone/>
            </a:pPr>
            <a:r>
              <a:rPr lang="es-CO" b="1" dirty="0">
                <a:solidFill>
                  <a:schemeClr val="dk1"/>
                </a:solidFill>
                <a:latin typeface="Work Sans Light"/>
              </a:rPr>
              <a:t>Módulo de Alquiler</a:t>
            </a:r>
          </a:p>
          <a:p>
            <a:pPr marL="285750" indent="-285750">
              <a:buFont typeface="Arial" panose="020B0604020202020204" pitchFamily="34" charset="0"/>
              <a:buChar char="•"/>
            </a:pPr>
            <a:r>
              <a:rPr lang="es-CO" dirty="0">
                <a:solidFill>
                  <a:schemeClr val="dk1"/>
                </a:solidFill>
                <a:latin typeface="Work Sans Light"/>
              </a:rPr>
              <a:t>Registrar solicitud de alquiler</a:t>
            </a:r>
          </a:p>
          <a:p>
            <a:pPr marL="285750" indent="-285750">
              <a:buFont typeface="Arial" panose="020B0604020202020204" pitchFamily="34" charset="0"/>
              <a:buChar char="•"/>
            </a:pPr>
            <a:r>
              <a:rPr lang="es-CO" dirty="0">
                <a:solidFill>
                  <a:schemeClr val="dk1"/>
                </a:solidFill>
                <a:latin typeface="Work Sans Light"/>
              </a:rPr>
              <a:t>Consultar todas las solicitudes de alquiler</a:t>
            </a:r>
          </a:p>
          <a:p>
            <a:pPr marL="285750" indent="-285750">
              <a:buFont typeface="Arial" panose="020B0604020202020204" pitchFamily="34" charset="0"/>
              <a:buChar char="•"/>
            </a:pPr>
            <a:r>
              <a:rPr lang="es-CO" dirty="0">
                <a:solidFill>
                  <a:schemeClr val="dk1"/>
                </a:solidFill>
                <a:latin typeface="Work Sans Light"/>
              </a:rPr>
              <a:t>Consultar solicitud de alquiler</a:t>
            </a:r>
          </a:p>
          <a:p>
            <a:pPr marL="285750" indent="-285750">
              <a:buFont typeface="Arial" panose="020B0604020202020204" pitchFamily="34" charset="0"/>
              <a:buChar char="•"/>
            </a:pPr>
            <a:r>
              <a:rPr lang="es-CO" dirty="0">
                <a:solidFill>
                  <a:schemeClr val="dk1"/>
                </a:solidFill>
                <a:latin typeface="Work Sans Light"/>
              </a:rPr>
              <a:t>Actualizar solicitud de alquiler</a:t>
            </a:r>
          </a:p>
          <a:p>
            <a:pPr marL="285750" indent="-285750">
              <a:buFont typeface="Arial" panose="020B0604020202020204" pitchFamily="34" charset="0"/>
              <a:buChar char="•"/>
            </a:pPr>
            <a:r>
              <a:rPr lang="es-CO" dirty="0">
                <a:solidFill>
                  <a:schemeClr val="dk1"/>
                </a:solidFill>
                <a:latin typeface="Work Sans Light"/>
              </a:rPr>
              <a:t>Cancelar solicitud de alquiler (cambiar de estado)</a:t>
            </a:r>
          </a:p>
          <a:p>
            <a:pPr marL="285750" indent="-285750">
              <a:buFont typeface="Arial" panose="020B0604020202020204" pitchFamily="34" charset="0"/>
              <a:buChar char="•"/>
            </a:pPr>
            <a:r>
              <a:rPr lang="es-CO" dirty="0">
                <a:solidFill>
                  <a:schemeClr val="dk1"/>
                </a:solidFill>
                <a:latin typeface="Work Sans Light"/>
              </a:rPr>
              <a:t>Registrar contrato de alquiler</a:t>
            </a:r>
          </a:p>
          <a:p>
            <a:pPr marL="285750" indent="-285750">
              <a:buFont typeface="Arial" panose="020B0604020202020204" pitchFamily="34" charset="0"/>
              <a:buChar char="•"/>
            </a:pPr>
            <a:r>
              <a:rPr lang="es-CO" dirty="0">
                <a:solidFill>
                  <a:schemeClr val="dk1"/>
                </a:solidFill>
                <a:latin typeface="Work Sans Light"/>
              </a:rPr>
              <a:t>Consultar todos los contratos</a:t>
            </a:r>
          </a:p>
          <a:p>
            <a:pPr marL="285750" indent="-285750">
              <a:buFont typeface="Arial" panose="020B0604020202020204" pitchFamily="34" charset="0"/>
              <a:buChar char="•"/>
            </a:pPr>
            <a:r>
              <a:rPr lang="es-CO" dirty="0">
                <a:solidFill>
                  <a:schemeClr val="dk1"/>
                </a:solidFill>
                <a:latin typeface="Work Sans Light"/>
              </a:rPr>
              <a:t>Consultar contrato</a:t>
            </a:r>
          </a:p>
          <a:p>
            <a:pPr marL="285750" indent="-285750">
              <a:buFont typeface="Arial" panose="020B0604020202020204" pitchFamily="34" charset="0"/>
              <a:buChar char="•"/>
            </a:pPr>
            <a:r>
              <a:rPr lang="es-CO" dirty="0">
                <a:solidFill>
                  <a:schemeClr val="dk1"/>
                </a:solidFill>
                <a:latin typeface="Work Sans Light"/>
              </a:rPr>
              <a:t>Actualizar contrato</a:t>
            </a:r>
          </a:p>
          <a:p>
            <a:pPr marL="285750" indent="-285750">
              <a:buFont typeface="Arial" panose="020B0604020202020204" pitchFamily="34" charset="0"/>
              <a:buChar char="•"/>
            </a:pPr>
            <a:r>
              <a:rPr lang="es-CO" dirty="0">
                <a:solidFill>
                  <a:schemeClr val="dk1"/>
                </a:solidFill>
                <a:latin typeface="Work Sans Light"/>
              </a:rPr>
              <a:t>Finalizar contrato (cambiar de estado)</a:t>
            </a: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1768</Words>
  <Application>Microsoft Office PowerPoint</Application>
  <PresentationFormat>Panorámica</PresentationFormat>
  <Paragraphs>142</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Calibri</vt:lpstr>
      <vt:lpstr>Work Sans</vt:lpstr>
      <vt:lpstr>Arial</vt:lpstr>
      <vt:lpstr>Work Sans Light</vt:lpstr>
      <vt:lpstr>Work Sans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11</cp:revision>
  <dcterms:created xsi:type="dcterms:W3CDTF">2020-10-01T23:51:28Z</dcterms:created>
  <dcterms:modified xsi:type="dcterms:W3CDTF">2025-09-24T04:39:27Z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